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Gr&#225;fico%20en%20Microsoft%20PowerPoint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arolina%20Oliver\Desktop\SHU\LA\LA%204TO%20A&#209;O.xls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UY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'[Gráfico en Microsoft PowerPoint]Hoja3'!$B$23</c:f>
              <c:strCache>
                <c:ptCount val="1"/>
                <c:pt idx="0">
                  <c:v>Incidencia</c:v>
                </c:pt>
              </c:strCache>
            </c:strRef>
          </c:tx>
          <c:dLbls>
            <c:dLbl>
              <c:idx val="0"/>
              <c:layout>
                <c:manualLayout>
                  <c:x val="1.3585712911793042E-17"/>
                  <c:y val="2.5195613185836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820948932844997E-3"/>
                  <c:y val="-3.35941509144486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446284679853499E-3"/>
                  <c:y val="2.7995125762040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s-U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'[Gráfico en Microsoft PowerPoint]Hoja3'!$A$24:$A$29</c:f>
              <c:strCache>
                <c:ptCount val="6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  <c:pt idx="3">
                  <c:v>2010-2011</c:v>
                </c:pt>
                <c:pt idx="4">
                  <c:v>2011-2012</c:v>
                </c:pt>
                <c:pt idx="5">
                  <c:v>2012-2013</c:v>
                </c:pt>
              </c:strCache>
            </c:strRef>
          </c:cat>
          <c:val>
            <c:numRef>
              <c:f>'[Gráfico en Microsoft PowerPoint]Hoja3'!$B$24:$B$29</c:f>
              <c:numCache>
                <c:formatCode>General</c:formatCode>
                <c:ptCount val="6"/>
                <c:pt idx="0">
                  <c:v>4.1500000000000004</c:v>
                </c:pt>
                <c:pt idx="1">
                  <c:v>4.42</c:v>
                </c:pt>
                <c:pt idx="2">
                  <c:v>4.0599999999999996</c:v>
                </c:pt>
                <c:pt idx="3">
                  <c:v>5.09</c:v>
                </c:pt>
                <c:pt idx="4">
                  <c:v>3.78</c:v>
                </c:pt>
                <c:pt idx="5">
                  <c:v>4.12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'[Gráfico en Microsoft PowerPoint]Hoja3'!$C$23</c:f>
              <c:strCache>
                <c:ptCount val="1"/>
                <c:pt idx="0">
                  <c:v>Incidencia LMA</c:v>
                </c:pt>
              </c:strCache>
            </c:strRef>
          </c:tx>
          <c:dLbls>
            <c:dLbl>
              <c:idx val="3"/>
              <c:layout>
                <c:manualLayout>
                  <c:x val="5.928379573137999E-3"/>
                  <c:y val="-5.59902515240811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9641897865689995E-3"/>
                  <c:y val="2.7995125762040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s-U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'[Gráfico en Microsoft PowerPoint]Hoja3'!$A$24:$A$29</c:f>
              <c:strCache>
                <c:ptCount val="6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  <c:pt idx="3">
                  <c:v>2010-2011</c:v>
                </c:pt>
                <c:pt idx="4">
                  <c:v>2011-2012</c:v>
                </c:pt>
                <c:pt idx="5">
                  <c:v>2012-2013</c:v>
                </c:pt>
              </c:strCache>
            </c:strRef>
          </c:cat>
          <c:val>
            <c:numRef>
              <c:f>'[Gráfico en Microsoft PowerPoint]Hoja3'!$C$24:$C$29</c:f>
              <c:numCache>
                <c:formatCode>General</c:formatCode>
                <c:ptCount val="6"/>
                <c:pt idx="3">
                  <c:v>3.36</c:v>
                </c:pt>
                <c:pt idx="4">
                  <c:v>2.39</c:v>
                </c:pt>
                <c:pt idx="5">
                  <c:v>2.63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'[Gráfico en Microsoft PowerPoint]Hoja3'!$D$23</c:f>
              <c:strCache>
                <c:ptCount val="1"/>
                <c:pt idx="0">
                  <c:v>Incidencia LAL</c:v>
                </c:pt>
              </c:strCache>
            </c:strRef>
          </c:tx>
          <c:dLbls>
            <c:dLbl>
              <c:idx val="3"/>
              <c:layout>
                <c:manualLayout>
                  <c:x val="0"/>
                  <c:y val="-3.35941509144486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446284679853499E-3"/>
                  <c:y val="4.7591713795469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s-U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'[Gráfico en Microsoft PowerPoint]Hoja3'!$A$24:$A$29</c:f>
              <c:strCache>
                <c:ptCount val="6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  <c:pt idx="3">
                  <c:v>2010-2011</c:v>
                </c:pt>
                <c:pt idx="4">
                  <c:v>2011-2012</c:v>
                </c:pt>
                <c:pt idx="5">
                  <c:v>2012-2013</c:v>
                </c:pt>
              </c:strCache>
            </c:strRef>
          </c:cat>
          <c:val>
            <c:numRef>
              <c:f>'[Gráfico en Microsoft PowerPoint]Hoja3'!$D$24:$D$29</c:f>
              <c:numCache>
                <c:formatCode>General</c:formatCode>
                <c:ptCount val="6"/>
                <c:pt idx="3">
                  <c:v>1.73</c:v>
                </c:pt>
                <c:pt idx="4">
                  <c:v>1.39</c:v>
                </c:pt>
                <c:pt idx="5">
                  <c:v>1.48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9347712"/>
        <c:axId val="189349248"/>
      </c:lineChart>
      <c:catAx>
        <c:axId val="189347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s-UY"/>
          </a:p>
        </c:txPr>
        <c:crossAx val="189349248"/>
        <c:crosses val="autoZero"/>
        <c:auto val="1"/>
        <c:lblAlgn val="ctr"/>
        <c:lblOffset val="100"/>
        <c:noMultiLvlLbl val="0"/>
      </c:catAx>
      <c:valAx>
        <c:axId val="18934924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893477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UY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U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/>
            </a:pPr>
            <a:r>
              <a:rPr lang="es-UY" sz="2800" dirty="0"/>
              <a:t>LAM: subtipos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es-UY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25299B-D6D0-4BDA-852D-30D17A3A84C0}" type="datetimeFigureOut">
              <a:rPr lang="es-UY" smtClean="0"/>
              <a:t>23/01/2014</a:t>
            </a:fld>
            <a:endParaRPr lang="es-U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5CA46-46B0-4DA0-B882-EA20A8402D1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497593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s-UY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491897-1C3D-4C74-8702-E0D20D453977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C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s-UY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116900-1D13-4406-AB76-326602BE04F9}" type="slidenum">
              <a:rPr lang="en-CA" altLang="es-UY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CA" altLang="es-UY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s-UY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02EE77-4752-4E47-907D-E1D08DEACCAC}" type="slidenum">
              <a:rPr lang="en-CA" altLang="es-UY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CA" altLang="es-UY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BCA0-DB80-46DB-A33E-A0B0A53ACB5B}" type="datetimeFigureOut">
              <a:rPr lang="es-UY" smtClean="0"/>
              <a:t>23/01/2014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909D-6554-4423-AFE7-C1D40F63B5F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978567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BCA0-DB80-46DB-A33E-A0B0A53ACB5B}" type="datetimeFigureOut">
              <a:rPr lang="es-UY" smtClean="0"/>
              <a:t>23/01/2014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909D-6554-4423-AFE7-C1D40F63B5F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36305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BCA0-DB80-46DB-A33E-A0B0A53ACB5B}" type="datetimeFigureOut">
              <a:rPr lang="es-UY" smtClean="0"/>
              <a:t>23/01/2014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909D-6554-4423-AFE7-C1D40F63B5F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484138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BCA0-DB80-46DB-A33E-A0B0A53ACB5B}" type="datetimeFigureOut">
              <a:rPr lang="es-UY" smtClean="0"/>
              <a:t>23/01/2014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909D-6554-4423-AFE7-C1D40F63B5F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359083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BCA0-DB80-46DB-A33E-A0B0A53ACB5B}" type="datetimeFigureOut">
              <a:rPr lang="es-UY" smtClean="0"/>
              <a:t>23/01/2014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909D-6554-4423-AFE7-C1D40F63B5F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229276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BCA0-DB80-46DB-A33E-A0B0A53ACB5B}" type="datetimeFigureOut">
              <a:rPr lang="es-UY" smtClean="0"/>
              <a:t>23/01/2014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909D-6554-4423-AFE7-C1D40F63B5F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71934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BCA0-DB80-46DB-A33E-A0B0A53ACB5B}" type="datetimeFigureOut">
              <a:rPr lang="es-UY" smtClean="0"/>
              <a:t>23/01/2014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909D-6554-4423-AFE7-C1D40F63B5F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72541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BCA0-DB80-46DB-A33E-A0B0A53ACB5B}" type="datetimeFigureOut">
              <a:rPr lang="es-UY" smtClean="0"/>
              <a:t>23/01/2014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909D-6554-4423-AFE7-C1D40F63B5F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65406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BCA0-DB80-46DB-A33E-A0B0A53ACB5B}" type="datetimeFigureOut">
              <a:rPr lang="es-UY" smtClean="0"/>
              <a:t>23/01/2014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909D-6554-4423-AFE7-C1D40F63B5F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80082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BCA0-DB80-46DB-A33E-A0B0A53ACB5B}" type="datetimeFigureOut">
              <a:rPr lang="es-UY" smtClean="0"/>
              <a:t>23/01/2014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909D-6554-4423-AFE7-C1D40F63B5F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907678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BCA0-DB80-46DB-A33E-A0B0A53ACB5B}" type="datetimeFigureOut">
              <a:rPr lang="es-UY" smtClean="0"/>
              <a:t>23/01/2014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909D-6554-4423-AFE7-C1D40F63B5F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901599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CBCA0-DB80-46DB-A33E-A0B0A53ACB5B}" type="datetimeFigureOut">
              <a:rPr lang="es-UY" smtClean="0"/>
              <a:t>23/01/2014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6909D-6554-4423-AFE7-C1D40F63B5F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858018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oleObject" Target="../embeddings/Microsoft_Excel_Chart2.xls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oleObject" Target="../embeddings/Microsoft_Excel_Chart3.xls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png"/><Relationship Id="rId4" Type="http://schemas.openxmlformats.org/officeDocument/2006/relationships/oleObject" Target="../embeddings/Microsoft_Excel_Chart4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UY" altLang="es-UY" sz="5400" b="1" smtClean="0"/>
              <a:t>LEUCEMIAS AGUDAS</a:t>
            </a:r>
          </a:p>
        </p:txBody>
      </p:sp>
      <p:sp>
        <p:nvSpPr>
          <p:cNvPr id="20483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s-UY" altLang="es-UY" b="1" smtClean="0">
                <a:solidFill>
                  <a:schemeClr val="tx1"/>
                </a:solidFill>
              </a:rPr>
              <a:t>6º año de registro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0"/>
            <a:ext cx="1258887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396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s-UY" sz="4000" smtClean="0"/>
              <a:t>Leucemias Agudas</a:t>
            </a:r>
            <a:endParaRPr lang="es-ES_tradnl" altLang="es-UY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eaLnBrk="1" hangingPunct="1"/>
            <a:r>
              <a:rPr lang="es-ES_tradnl" altLang="es-UY" sz="2400" b="1" u="sng" smtClean="0"/>
              <a:t>Primer registro nacional</a:t>
            </a:r>
            <a:r>
              <a:rPr lang="es-ES_tradnl" altLang="es-UY" sz="2400" b="1" smtClean="0"/>
              <a:t> </a:t>
            </a:r>
            <a:r>
              <a:rPr lang="es-ES_tradnl" altLang="es-UY" sz="2400" smtClean="0"/>
              <a:t>de Leucemias Agudas.</a:t>
            </a:r>
          </a:p>
          <a:p>
            <a:pPr eaLnBrk="1" hangingPunct="1"/>
            <a:endParaRPr lang="es-ES_tradnl" altLang="es-UY" sz="2400" smtClean="0"/>
          </a:p>
          <a:p>
            <a:pPr eaLnBrk="1" hangingPunct="1"/>
            <a:r>
              <a:rPr lang="es-ES_tradnl" altLang="es-UY" sz="2400" smtClean="0"/>
              <a:t>Objetivo general: evaluar incidencia.</a:t>
            </a:r>
          </a:p>
          <a:p>
            <a:pPr eaLnBrk="1" hangingPunct="1"/>
            <a:r>
              <a:rPr lang="es-ES_tradnl" altLang="es-UY" sz="2400" smtClean="0"/>
              <a:t>Objetivos específicos: evaluar distribución por edad, sexo y frecuencia de los diferentes tipos de LA. </a:t>
            </a:r>
          </a:p>
          <a:p>
            <a:pPr eaLnBrk="1" hangingPunct="1"/>
            <a:r>
              <a:rPr lang="es-ES_tradnl" altLang="es-UY" sz="2400" smtClean="0"/>
              <a:t>Registro por medio de informe de Laboratorios de Citometría de Flujo. </a:t>
            </a:r>
          </a:p>
          <a:p>
            <a:pPr eaLnBrk="1" hangingPunct="1"/>
            <a:r>
              <a:rPr lang="es-ES_tradnl" altLang="es-UY" sz="2400" smtClean="0"/>
              <a:t>En casos particulares: informe del médico tratante por diagnóstico citomorfológico.</a:t>
            </a:r>
          </a:p>
          <a:p>
            <a:pPr eaLnBrk="1" hangingPunct="1"/>
            <a:endParaRPr lang="es-ES_tradnl" altLang="es-UY" sz="2400" smtClean="0"/>
          </a:p>
          <a:p>
            <a:pPr eaLnBrk="1" hangingPunct="1"/>
            <a:r>
              <a:rPr lang="es-ES_tradnl" altLang="es-UY" sz="2400" smtClean="0"/>
              <a:t>Monitoreo bimensual.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0"/>
            <a:ext cx="1258887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33452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UY" altLang="es-UY" sz="3600" smtClean="0"/>
              <a:t>FRECUENCIA ABSOLUTA DE </a:t>
            </a:r>
            <a:br>
              <a:rPr lang="es-UY" altLang="es-UY" sz="3600" smtClean="0"/>
            </a:br>
            <a:r>
              <a:rPr lang="es-UY" altLang="es-UY" sz="3600" smtClean="0"/>
              <a:t>LEUCEMIAS AGUDAS - 2007-2013</a:t>
            </a:r>
            <a:endParaRPr lang="en-CA" altLang="es-UY" sz="3600" smtClean="0"/>
          </a:p>
        </p:txBody>
      </p:sp>
      <p:graphicFrame>
        <p:nvGraphicFramePr>
          <p:cNvPr id="22531" name="4 Gráfico"/>
          <p:cNvGraphicFramePr>
            <a:graphicFrameLocks/>
          </p:cNvGraphicFramePr>
          <p:nvPr/>
        </p:nvGraphicFramePr>
        <p:xfrm>
          <a:off x="128588" y="1722438"/>
          <a:ext cx="8815387" cy="499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5" imgW="8815580" imgH="4993057" progId="Excel.Chart.8">
                  <p:embed/>
                </p:oleObj>
              </mc:Choice>
              <mc:Fallback>
                <p:oleObj r:id="rId5" imgW="8815580" imgH="4993057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8" y="1722438"/>
                        <a:ext cx="8815387" cy="499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0"/>
            <a:ext cx="1258887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29051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s-UY" sz="3600" smtClean="0"/>
              <a:t>INCIDENCIA DE </a:t>
            </a:r>
            <a:br>
              <a:rPr lang="en-US" altLang="es-UY" sz="3600" smtClean="0"/>
            </a:br>
            <a:r>
              <a:rPr lang="en-US" altLang="es-UY" sz="3600" smtClean="0"/>
              <a:t>LEUCEMIAS AGUDAS 2007-2013</a:t>
            </a:r>
          </a:p>
        </p:txBody>
      </p:sp>
      <p:graphicFrame>
        <p:nvGraphicFramePr>
          <p:cNvPr id="6" name="3 Gráfico"/>
          <p:cNvGraphicFramePr>
            <a:graphicFrameLocks/>
          </p:cNvGraphicFramePr>
          <p:nvPr/>
        </p:nvGraphicFramePr>
        <p:xfrm>
          <a:off x="179512" y="1916832"/>
          <a:ext cx="856895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0"/>
            <a:ext cx="1258887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000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altLang="es-UY" sz="3600" smtClean="0"/>
              <a:t>LA 6º AÑO DE REGISTRO</a:t>
            </a:r>
            <a:br>
              <a:rPr lang="es-UY" altLang="es-UY" sz="3600" smtClean="0"/>
            </a:br>
            <a:r>
              <a:rPr lang="es-UY" altLang="es-UY" sz="3600" smtClean="0"/>
              <a:t>1-09-2012 – 31-08-2013</a:t>
            </a:r>
          </a:p>
        </p:txBody>
      </p:sp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0"/>
            <a:ext cx="1258887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4580" name="2 Gráfico"/>
          <p:cNvGraphicFramePr>
            <a:graphicFrameLocks/>
          </p:cNvGraphicFramePr>
          <p:nvPr/>
        </p:nvGraphicFramePr>
        <p:xfrm>
          <a:off x="200025" y="1717675"/>
          <a:ext cx="8743950" cy="485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r:id="rId5" imgW="8742422" imgH="4858933" progId="Excel.Chart.8">
                  <p:embed/>
                </p:oleObj>
              </mc:Choice>
              <mc:Fallback>
                <p:oleObj r:id="rId5" imgW="8742422" imgH="4858933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1717675"/>
                        <a:ext cx="8743950" cy="485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963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Y" sz="3600" dirty="0" smtClean="0"/>
              <a:t>LA 6° AÑO DE REGISTRO</a:t>
            </a:r>
            <a:br>
              <a:rPr lang="es-UY" sz="3600" dirty="0" smtClean="0"/>
            </a:br>
            <a:r>
              <a:rPr lang="es-UY" sz="3600" dirty="0" smtClean="0"/>
              <a:t>1-09-2012 – 31-08-2013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843213" y="1989138"/>
          <a:ext cx="3421062" cy="27368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10531"/>
                <a:gridCol w="1710531"/>
              </a:tblGrid>
              <a:tr h="684213">
                <a:tc>
                  <a:txBody>
                    <a:bodyPr/>
                    <a:lstStyle/>
                    <a:p>
                      <a:pPr algn="ctr"/>
                      <a:r>
                        <a:rPr lang="es-UY" sz="2400" dirty="0" smtClean="0"/>
                        <a:t>LMA</a:t>
                      </a:r>
                      <a:endParaRPr lang="es-UY" sz="2400" dirty="0"/>
                    </a:p>
                  </a:txBody>
                  <a:tcPr marL="91458" marR="91458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400" dirty="0" smtClean="0"/>
                        <a:t>LAL</a:t>
                      </a:r>
                      <a:endParaRPr lang="es-UY" sz="2400" dirty="0"/>
                    </a:p>
                  </a:txBody>
                  <a:tcPr marL="91458" marR="91458" marT="45729" marB="45729"/>
                </a:tc>
              </a:tr>
              <a:tr h="684213">
                <a:tc>
                  <a:txBody>
                    <a:bodyPr/>
                    <a:lstStyle/>
                    <a:p>
                      <a:pPr algn="ctr"/>
                      <a:r>
                        <a:rPr lang="es-UY" sz="2400" dirty="0" smtClean="0"/>
                        <a:t>F: 37</a:t>
                      </a:r>
                      <a:endParaRPr lang="es-UY" sz="2400" b="1" dirty="0"/>
                    </a:p>
                  </a:txBody>
                  <a:tcPr marL="91458" marR="91458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400" dirty="0" smtClean="0"/>
                        <a:t>F: 26</a:t>
                      </a:r>
                      <a:endParaRPr lang="es-UY" sz="2400" b="1" dirty="0"/>
                    </a:p>
                  </a:txBody>
                  <a:tcPr marL="91458" marR="91458" marT="45729" marB="45729"/>
                </a:tc>
              </a:tr>
              <a:tr h="684213">
                <a:tc>
                  <a:txBody>
                    <a:bodyPr/>
                    <a:lstStyle/>
                    <a:p>
                      <a:pPr algn="ctr"/>
                      <a:r>
                        <a:rPr lang="es-UY" sz="2400" dirty="0" smtClean="0"/>
                        <a:t>M: 50</a:t>
                      </a:r>
                      <a:endParaRPr lang="es-UY" sz="2400" b="1" dirty="0"/>
                    </a:p>
                  </a:txBody>
                  <a:tcPr marL="91458" marR="91458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400" dirty="0" smtClean="0"/>
                        <a:t>M:</a:t>
                      </a:r>
                      <a:r>
                        <a:rPr lang="es-UY" sz="2400" baseline="0" dirty="0" smtClean="0"/>
                        <a:t> 23</a:t>
                      </a:r>
                      <a:endParaRPr lang="es-UY" sz="2400" b="1" dirty="0"/>
                    </a:p>
                  </a:txBody>
                  <a:tcPr marL="91458" marR="91458" marT="45729" marB="45729"/>
                </a:tc>
              </a:tr>
              <a:tr h="684213">
                <a:tc>
                  <a:txBody>
                    <a:bodyPr/>
                    <a:lstStyle/>
                    <a:p>
                      <a:pPr algn="ctr"/>
                      <a:r>
                        <a:rPr lang="es-UY" sz="2400" b="1" dirty="0" smtClean="0"/>
                        <a:t>87</a:t>
                      </a:r>
                      <a:endParaRPr lang="es-UY" sz="2400" b="1" dirty="0"/>
                    </a:p>
                  </a:txBody>
                  <a:tcPr marL="91458" marR="91458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400" b="1" dirty="0" smtClean="0"/>
                        <a:t>49</a:t>
                      </a:r>
                      <a:endParaRPr lang="es-UY" sz="2400" b="1" dirty="0"/>
                    </a:p>
                  </a:txBody>
                  <a:tcPr marL="91458" marR="91458" marT="45729" marB="45729"/>
                </a:tc>
              </a:tr>
            </a:tbl>
          </a:graphicData>
        </a:graphic>
      </p:graphicFrame>
      <p:sp>
        <p:nvSpPr>
          <p:cNvPr id="25620" name="6 CuadroTexto"/>
          <p:cNvSpPr txBox="1">
            <a:spLocks noChangeArrowheads="1"/>
          </p:cNvSpPr>
          <p:nvPr/>
        </p:nvSpPr>
        <p:spPr bwMode="auto">
          <a:xfrm>
            <a:off x="2051050" y="5300663"/>
            <a:ext cx="4897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UY" altLang="es-UY" sz="2000" b="1"/>
              <a:t>NUEVOS CASOS: 136</a:t>
            </a:r>
          </a:p>
        </p:txBody>
      </p:sp>
      <p:pic>
        <p:nvPicPr>
          <p:cNvPr id="2562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0"/>
            <a:ext cx="1258887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198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Y" sz="4000" dirty="0" smtClean="0"/>
              <a:t>LA POR EDAD</a:t>
            </a:r>
            <a:br>
              <a:rPr lang="es-UY" sz="4000" dirty="0" smtClean="0"/>
            </a:br>
            <a:r>
              <a:rPr lang="es-UY" sz="4000" dirty="0" smtClean="0"/>
              <a:t>2007-2013</a:t>
            </a:r>
            <a:endParaRPr lang="en-CA" sz="4000" dirty="0" smtClean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28625" y="1484313"/>
          <a:ext cx="8085140" cy="2736852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617028"/>
                <a:gridCol w="1617028"/>
                <a:gridCol w="1617028"/>
                <a:gridCol w="1617028"/>
                <a:gridCol w="1617028"/>
              </a:tblGrid>
              <a:tr h="677160"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 smtClean="0"/>
                        <a:t>AÑO</a:t>
                      </a:r>
                      <a:endParaRPr lang="es-UY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 smtClean="0"/>
                        <a:t>CASOS</a:t>
                      </a:r>
                      <a:r>
                        <a:rPr lang="es-UY" sz="2000" u="none" strike="noStrike" baseline="0" dirty="0" smtClean="0"/>
                        <a:t> NUEVOS</a:t>
                      </a:r>
                      <a:endParaRPr lang="es-UY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 smtClean="0"/>
                        <a:t>MEDIANA</a:t>
                      </a:r>
                      <a:r>
                        <a:rPr lang="es-UY" sz="2000" u="none" strike="noStrike" baseline="0" dirty="0" smtClean="0"/>
                        <a:t> DE EDAD</a:t>
                      </a:r>
                      <a:endParaRPr lang="es-UY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 smtClean="0"/>
                        <a:t>MINIMO</a:t>
                      </a:r>
                      <a:endParaRPr lang="es-UY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 smtClean="0"/>
                        <a:t>MAXIMO</a:t>
                      </a:r>
                      <a:endParaRPr lang="es-UY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43282"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2007-2008</a:t>
                      </a:r>
                      <a:endParaRPr lang="es-UY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137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/>
                        <a:t>49</a:t>
                      </a:r>
                      <a:endParaRPr lang="es-UY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/>
                        <a:t>1</a:t>
                      </a:r>
                      <a:endParaRPr lang="es-UY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/>
                        <a:t>88</a:t>
                      </a:r>
                      <a:endParaRPr lang="es-UY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43282"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2008-2009</a:t>
                      </a:r>
                      <a:endParaRPr lang="es-UY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146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/>
                        <a:t>51</a:t>
                      </a:r>
                      <a:endParaRPr lang="es-UY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/>
                        <a:t>2</a:t>
                      </a:r>
                      <a:endParaRPr lang="es-UY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/>
                        <a:t>88</a:t>
                      </a:r>
                      <a:endParaRPr lang="es-UY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43282"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2009-2010</a:t>
                      </a:r>
                      <a:endParaRPr lang="es-UY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/>
                        <a:t>134</a:t>
                      </a:r>
                      <a:endParaRPr lang="es-UY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65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/>
                        <a:t>0</a:t>
                      </a:r>
                      <a:endParaRPr lang="es-UY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/>
                        <a:t>95</a:t>
                      </a:r>
                      <a:endParaRPr lang="es-UY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43282"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 smtClean="0"/>
                        <a:t>2010-2011</a:t>
                      </a:r>
                      <a:endParaRPr lang="es-UY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 smtClean="0"/>
                        <a:t>168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 smtClean="0"/>
                        <a:t>57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43282"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2011-2012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43282"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2012-2013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136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250825" y="4387850"/>
          <a:ext cx="8640760" cy="2252663"/>
        </p:xfrm>
        <a:graphic>
          <a:graphicData uri="http://schemas.openxmlformats.org/drawingml/2006/table">
            <a:tbl>
              <a:tblPr firstRow="1" bandCol="1">
                <a:tableStyleId>{9DCAF9ED-07DC-4A11-8D7F-57B35C25682E}</a:tableStyleId>
              </a:tblPr>
              <a:tblGrid>
                <a:gridCol w="1080095"/>
                <a:gridCol w="1080095"/>
                <a:gridCol w="1080095"/>
                <a:gridCol w="1080095"/>
                <a:gridCol w="1080095"/>
                <a:gridCol w="1080095"/>
                <a:gridCol w="1080095"/>
                <a:gridCol w="1080095"/>
              </a:tblGrid>
              <a:tr h="397026">
                <a:tc gridSpan="8">
                  <a:txBody>
                    <a:bodyPr/>
                    <a:lstStyle/>
                    <a:p>
                      <a:pPr algn="ctr"/>
                      <a:r>
                        <a:rPr lang="es-UY" sz="2000" b="1" dirty="0" smtClean="0"/>
                        <a:t>MEDIANA DE EDAD (AÑOS) 2012-2013</a:t>
                      </a:r>
                      <a:endParaRPr lang="es-UY" sz="2000" b="1" dirty="0"/>
                    </a:p>
                  </a:txBody>
                  <a:tcPr marL="91438" marR="91438" marT="45705" marB="45705"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</a:tr>
              <a:tr h="397026">
                <a:tc gridSpan="4">
                  <a:txBody>
                    <a:bodyPr/>
                    <a:lstStyle/>
                    <a:p>
                      <a:pPr algn="ctr"/>
                      <a:r>
                        <a:rPr lang="es-UY" sz="2000" b="1" dirty="0" smtClean="0"/>
                        <a:t>NIÑOS</a:t>
                      </a:r>
                      <a:endParaRPr lang="es-UY" sz="2000" b="1" dirty="0"/>
                    </a:p>
                  </a:txBody>
                  <a:tcPr marL="91438" marR="91438" marT="45705" marB="45705"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UY" sz="2000" b="1" dirty="0" smtClean="0"/>
                        <a:t>ADULTOS</a:t>
                      </a:r>
                      <a:endParaRPr lang="es-UY" sz="2000" b="1" dirty="0"/>
                    </a:p>
                  </a:txBody>
                  <a:tcPr marL="91438" marR="91438" marT="45705" marB="45705"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</a:tr>
              <a:tr h="685277">
                <a:tc>
                  <a:txBody>
                    <a:bodyPr/>
                    <a:lstStyle/>
                    <a:p>
                      <a:pPr algn="ctr"/>
                      <a:r>
                        <a:rPr lang="es-UY" sz="2000" b="1" dirty="0" smtClean="0"/>
                        <a:t>LMA</a:t>
                      </a:r>
                      <a:endParaRPr lang="es-UY" sz="2000" b="1" dirty="0"/>
                    </a:p>
                  </a:txBody>
                  <a:tcPr marL="91438" marR="91438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b="1" dirty="0" smtClean="0"/>
                        <a:t>RANGO</a:t>
                      </a:r>
                      <a:endParaRPr lang="es-UY" sz="2000" b="1" dirty="0"/>
                    </a:p>
                  </a:txBody>
                  <a:tcPr marL="91438" marR="91438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b="1" dirty="0" smtClean="0"/>
                        <a:t>LAL</a:t>
                      </a:r>
                      <a:endParaRPr lang="es-UY" sz="2000" b="1" dirty="0"/>
                    </a:p>
                  </a:txBody>
                  <a:tcPr marL="91438" marR="91438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b="1" dirty="0" smtClean="0"/>
                        <a:t>RANGO</a:t>
                      </a:r>
                      <a:endParaRPr lang="es-UY" sz="2000" b="1" dirty="0"/>
                    </a:p>
                  </a:txBody>
                  <a:tcPr marL="91438" marR="91438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b="1" dirty="0" smtClean="0"/>
                        <a:t>LMA</a:t>
                      </a:r>
                      <a:endParaRPr lang="es-UY" sz="2000" b="1" dirty="0"/>
                    </a:p>
                  </a:txBody>
                  <a:tcPr marL="91438" marR="91438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b="1" dirty="0" smtClean="0"/>
                        <a:t>RANGO</a:t>
                      </a:r>
                      <a:endParaRPr lang="es-UY" sz="2000" b="1" dirty="0"/>
                    </a:p>
                  </a:txBody>
                  <a:tcPr marL="91438" marR="91438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b="1" dirty="0" smtClean="0"/>
                        <a:t>LAL</a:t>
                      </a:r>
                      <a:endParaRPr lang="es-UY" sz="2000" b="1" dirty="0"/>
                    </a:p>
                  </a:txBody>
                  <a:tcPr marL="91438" marR="91438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b="1" dirty="0" smtClean="0"/>
                        <a:t>RANGO</a:t>
                      </a:r>
                      <a:endParaRPr lang="es-UY" sz="2000" b="1" dirty="0"/>
                    </a:p>
                  </a:txBody>
                  <a:tcPr marL="91438" marR="91438" marT="45705" marB="45705"/>
                </a:tc>
              </a:tr>
              <a:tr h="773334">
                <a:tc>
                  <a:txBody>
                    <a:bodyPr/>
                    <a:lstStyle/>
                    <a:p>
                      <a:pPr algn="ctr"/>
                      <a:r>
                        <a:rPr lang="es-UY" sz="2400" b="1" dirty="0" smtClean="0"/>
                        <a:t>6</a:t>
                      </a:r>
                      <a:r>
                        <a:rPr lang="es-UY" sz="2400" b="1" baseline="0" dirty="0" smtClean="0"/>
                        <a:t> </a:t>
                      </a:r>
                      <a:endParaRPr lang="es-UY" sz="2400" b="1" dirty="0"/>
                    </a:p>
                  </a:txBody>
                  <a:tcPr marL="91438" marR="91438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400" b="1" dirty="0" smtClean="0"/>
                        <a:t>0 - 12</a:t>
                      </a:r>
                      <a:endParaRPr lang="es-UY" sz="2400" b="1" dirty="0"/>
                    </a:p>
                  </a:txBody>
                  <a:tcPr marL="91438" marR="91438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400" b="1" dirty="0" smtClean="0"/>
                        <a:t>5</a:t>
                      </a:r>
                      <a:endParaRPr lang="es-UY" sz="2400" b="1" dirty="0"/>
                    </a:p>
                  </a:txBody>
                  <a:tcPr marL="91438" marR="91438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400" b="1" dirty="0" smtClean="0"/>
                        <a:t>2 - 15 </a:t>
                      </a:r>
                      <a:endParaRPr lang="es-UY" sz="2400" b="1" dirty="0"/>
                    </a:p>
                  </a:txBody>
                  <a:tcPr marL="91438" marR="91438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400" b="1" dirty="0" smtClean="0"/>
                        <a:t>68</a:t>
                      </a:r>
                      <a:endParaRPr lang="es-UY" sz="2400" b="1" dirty="0"/>
                    </a:p>
                  </a:txBody>
                  <a:tcPr marL="91438" marR="91438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400" b="1" dirty="0" smtClean="0"/>
                        <a:t>18-93</a:t>
                      </a:r>
                      <a:endParaRPr lang="es-UY" sz="2400" b="1" dirty="0"/>
                    </a:p>
                  </a:txBody>
                  <a:tcPr marL="91438" marR="91438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400" b="1" dirty="0" smtClean="0"/>
                        <a:t>46</a:t>
                      </a:r>
                      <a:endParaRPr lang="es-UY" sz="2400" b="1" dirty="0"/>
                    </a:p>
                  </a:txBody>
                  <a:tcPr marL="91438" marR="91438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400" b="1" dirty="0" smtClean="0"/>
                        <a:t>16-90</a:t>
                      </a:r>
                      <a:endParaRPr lang="es-UY" sz="2400" b="1" dirty="0"/>
                    </a:p>
                  </a:txBody>
                  <a:tcPr marL="91438" marR="91438" marT="45705" marB="45705"/>
                </a:tc>
              </a:tr>
            </a:tbl>
          </a:graphicData>
        </a:graphic>
      </p:graphicFrame>
      <p:pic>
        <p:nvPicPr>
          <p:cNvPr id="2669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0"/>
            <a:ext cx="1258887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08628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4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Y" sz="3600" dirty="0" smtClean="0"/>
              <a:t>LMA PORCENTAJE SEGÚN </a:t>
            </a:r>
            <a:br>
              <a:rPr lang="es-UY" sz="3600" dirty="0" smtClean="0"/>
            </a:br>
            <a:r>
              <a:rPr lang="es-UY" sz="3600" dirty="0" smtClean="0"/>
              <a:t>SUBTIPOS FAB </a:t>
            </a:r>
            <a:br>
              <a:rPr lang="es-UY" sz="3600" dirty="0" smtClean="0"/>
            </a:br>
            <a:r>
              <a:rPr lang="es-UY" sz="3600" dirty="0" smtClean="0"/>
              <a:t>1-09-2012 – 31-08-2013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323528" y="1600200"/>
          <a:ext cx="8352928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7652" name="8 Gráfico"/>
          <p:cNvGraphicFramePr>
            <a:graphicFrameLocks/>
          </p:cNvGraphicFramePr>
          <p:nvPr/>
        </p:nvGraphicFramePr>
        <p:xfrm>
          <a:off x="273050" y="1793875"/>
          <a:ext cx="8670925" cy="492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r:id="rId5" imgW="8669263" imgH="4925995" progId="Excel.Chart.8">
                  <p:embed/>
                </p:oleObj>
              </mc:Choice>
              <mc:Fallback>
                <p:oleObj r:id="rId5" imgW="8669263" imgH="4925995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" y="1793875"/>
                        <a:ext cx="8670925" cy="492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653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0"/>
            <a:ext cx="1258887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328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altLang="es-UY" sz="3200" smtClean="0"/>
              <a:t>LAL FRECUENCIA ABSOLUTA </a:t>
            </a:r>
            <a:br>
              <a:rPr lang="es-UY" altLang="es-UY" sz="3200" smtClean="0"/>
            </a:br>
            <a:r>
              <a:rPr lang="es-UY" altLang="es-UY" sz="3200" smtClean="0"/>
              <a:t>1-09-2012 – 31-08-2013</a:t>
            </a:r>
          </a:p>
        </p:txBody>
      </p:sp>
      <p:graphicFrame>
        <p:nvGraphicFramePr>
          <p:cNvPr id="28675" name="1 Gráfico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509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r:id="rId4" imgW="8327858" imgH="5102794" progId="Excel.Chart.8">
                  <p:embed/>
                </p:oleObj>
              </mc:Choice>
              <mc:Fallback>
                <p:oleObj r:id="rId4" imgW="8327858" imgH="5102794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549400"/>
                        <a:ext cx="8331200" cy="509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83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191</Words>
  <Application>Microsoft Office PowerPoint</Application>
  <PresentationFormat>Presentación en pantalla (4:3)</PresentationFormat>
  <Paragraphs>92</Paragraphs>
  <Slides>9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1" baseType="lpstr">
      <vt:lpstr>Tema de Office</vt:lpstr>
      <vt:lpstr>Gráfico de Microsoft Excel</vt:lpstr>
      <vt:lpstr>LEUCEMIAS AGUDAS</vt:lpstr>
      <vt:lpstr>Leucemias Agudas</vt:lpstr>
      <vt:lpstr>FRECUENCIA ABSOLUTA DE  LEUCEMIAS AGUDAS - 2007-2013</vt:lpstr>
      <vt:lpstr>INCIDENCIA DE  LEUCEMIAS AGUDAS 2007-2013</vt:lpstr>
      <vt:lpstr>LA 6º AÑO DE REGISTRO 1-09-2012 – 31-08-2013</vt:lpstr>
      <vt:lpstr>LA 6° AÑO DE REGISTRO 1-09-2012 – 31-08-2013</vt:lpstr>
      <vt:lpstr>LA POR EDAD 2007-2013</vt:lpstr>
      <vt:lpstr>LMA PORCENTAJE SEGÚN  SUBTIPOS FAB  1-09-2012 – 31-08-2013</vt:lpstr>
      <vt:lpstr>LAL FRECUENCIA ABSOLUTA  1-09-2012 – 31-08-2013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LEUCEMIAS AGUDAS</dc:title>
  <dc:creator>Usuario</dc:creator>
  <cp:lastModifiedBy>Usuario</cp:lastModifiedBy>
  <cp:revision>1</cp:revision>
  <dcterms:created xsi:type="dcterms:W3CDTF">2014-01-23T12:01:53Z</dcterms:created>
  <dcterms:modified xsi:type="dcterms:W3CDTF">2014-01-23T12:02:59Z</dcterms:modified>
</cp:coreProperties>
</file>